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</a:t>
            </a:r>
            <a:r>
              <a:rPr b="0" lang="en-US" sz="4400" spc="-1" strike="noStrike">
                <a:latin typeface="Arial"/>
              </a:rPr>
              <a:t>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4EA2BF7C-0A1F-4591-B413-F6A77B8214B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99AF4EC-D843-4E60-A416-F4B5A06AAD8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5F078AA-2D9B-445B-9E23-210BAFE71AB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DAF9403-C743-4D18-A775-6E82AF2CFAB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E544A94-F6EE-400D-9166-69828046A279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53C2836-A486-461B-BAD3-6C19E8D03B2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DF267EE-BC15-4073-A5A6-7E1B7626CA85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5CD9760-56CB-4A9E-BA80-A2E2C89C629F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B256E1D-D8ED-4D0E-982B-E775CE61F0A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DEC81DD-F216-4DB5-8BC9-A7D082B53011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822C598-5259-4FAD-8102-5F79AA8CC75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147D356-AAD9-4277-A39A-5B71D210C24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5155583-CCBC-43C1-BBFF-6D547132B92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1614AE0-A54E-430C-9F19-7557E5E2D18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BB88460-1125-4067-8612-8BB3819A34D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DB243E9-8919-44D0-8D2D-2078A18A597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0AB4B90-657D-478A-92BC-04EC879542A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89482DF-A180-4A43-9508-5D2DB664914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6111AAD-F456-44BC-A965-C1CD745F782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1783E41-59B6-4F2F-BF4D-DD9D67E420E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6B6B70D-68DA-45DD-BF52-965DFA38C6B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9F068D81-4C68-43A6-AFB5-D3D799B7B11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B3B78CE-39BA-4732-9AF0-FC33B8DCBD5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D00E6C8-2EBA-4EF9-98A2-9BDA38A9326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916163B-A40E-4025-ACB2-AA9CD9142F1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876640" y="3275280"/>
            <a:ext cx="437400" cy="30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13197ADE-37F5-418A-AE52-8C2B487CAB5B}" type="slidenum"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1" name="Shape 60" descr=""/>
          <p:cNvPicPr/>
          <p:nvPr/>
        </p:nvPicPr>
        <p:blipFill>
          <a:blip r:embed="rId2"/>
          <a:stretch/>
        </p:blipFill>
        <p:spPr>
          <a:xfrm>
            <a:off x="785520" y="1190160"/>
            <a:ext cx="2439720" cy="80532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876640" y="327528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583E0202-2BE6-448E-A47E-8288BCEE1A3D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5876640" y="327528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90ABBA11-3ECF-464A-ACCC-9560AA76CF52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42" name="Line 3"/>
          <p:cNvSpPr/>
          <p:nvPr/>
        </p:nvSpPr>
        <p:spPr>
          <a:xfrm flipH="1">
            <a:off x="806760" y="1290240"/>
            <a:ext cx="1054692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"/>
          <p:cNvSpPr/>
          <p:nvPr/>
        </p:nvSpPr>
        <p:spPr>
          <a:xfrm>
            <a:off x="198360" y="6478560"/>
            <a:ext cx="437400" cy="18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9C1F2747-E346-45F1-83EB-89B4CE54F1FA}" type="slidenum">
              <a:rPr b="0" lang="en-US" sz="1200" spc="-1" strike="noStrike">
                <a:solidFill>
                  <a:srgbClr val="000000"/>
                </a:solidFill>
                <a:latin typeface="Arial Narrow Bold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4" name="Line 5"/>
          <p:cNvSpPr/>
          <p:nvPr/>
        </p:nvSpPr>
        <p:spPr>
          <a:xfrm>
            <a:off x="334080" y="6274440"/>
            <a:ext cx="1153692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4200000" sp="105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16" descr=""/>
          <p:cNvPicPr/>
          <p:nvPr/>
        </p:nvPicPr>
        <p:blipFill>
          <a:blip r:embed="rId2"/>
          <a:stretch/>
        </p:blipFill>
        <p:spPr>
          <a:xfrm>
            <a:off x="11058480" y="6445440"/>
            <a:ext cx="811800" cy="267120"/>
          </a:xfrm>
          <a:prstGeom prst="rect">
            <a:avLst/>
          </a:prstGeom>
          <a:ln>
            <a:noFill/>
          </a:ln>
        </p:spPr>
      </p:pic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25720" y="63529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A67FA91-E486-4D61-88F7-60A55496431E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85" name="Picture 13" descr=""/>
          <p:cNvPicPr/>
          <p:nvPr/>
        </p:nvPicPr>
        <p:blipFill>
          <a:blip r:embed="rId2"/>
          <a:stretch/>
        </p:blipFill>
        <p:spPr>
          <a:xfrm>
            <a:off x="11058480" y="6445440"/>
            <a:ext cx="811800" cy="267120"/>
          </a:xfrm>
          <a:prstGeom prst="rect">
            <a:avLst/>
          </a:prstGeom>
          <a:ln>
            <a:noFill/>
          </a:ln>
        </p:spPr>
      </p:pic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62160" y="322524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2D9AA188-281D-47A0-A2C5-AEB8C21BE7D2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twitch.tv/events/6BNLqEprRIuSrBSZ8D_UGA?sc_icampaign=event_twitch-live_am_nicki-dynamodb&amp;sc_ichannel=ha&amp;sc_icontent=awssm-1332-b&amp;sc_iplace=ribbon&amp;trk=ha_awssm-1332-b" TargetMode="Externa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394280" y="3027240"/>
            <a:ext cx="9919440" cy="143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 algn="ctr">
              <a:lnSpc>
                <a:spcPct val="100000"/>
              </a:lnSpc>
            </a:pPr>
            <a:br/>
            <a:r>
              <a:rPr b="1" lang="en-US" sz="4800" spc="-1" strike="noStrike">
                <a:solidFill>
                  <a:srgbClr val="de411b"/>
                </a:solidFill>
                <a:latin typeface="Arial Narrow"/>
                <a:ea typeface="Arial Narrow"/>
              </a:rPr>
              <a:t>Touching the CLOUD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394280" y="5775840"/>
            <a:ext cx="7253280" cy="104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90000"/>
              </a:lnSpc>
            </a:pPr>
            <a:r>
              <a:rPr b="1" lang="en-US" sz="2270" spc="-1" strike="noStrike">
                <a:solidFill>
                  <a:srgbClr val="000000"/>
                </a:solidFill>
                <a:latin typeface="Arial Narrow"/>
                <a:ea typeface="Arial Narrow"/>
              </a:rPr>
              <a:t>Angajatorii de top - Timisoara </a:t>
            </a:r>
            <a:endParaRPr b="0" lang="en-US" sz="227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70" spc="-1" strike="noStrike">
                <a:solidFill>
                  <a:srgbClr val="000000"/>
                </a:solidFill>
                <a:latin typeface="Arial Narrow"/>
                <a:ea typeface="Arial Narrow"/>
              </a:rPr>
              <a:t>October 2018</a:t>
            </a:r>
            <a:endParaRPr b="0" lang="en-US" sz="227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31520" y="274320"/>
            <a:ext cx="10972080" cy="6071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Serverless</a:t>
            </a: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computing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914400" y="2103120"/>
            <a:ext cx="10606320" cy="15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Build and run applications without thinking about servers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Why use serverless computing?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Developers can focus on their core product instead of worrying about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managing and operating servers or runtimes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 of serverless computing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server management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flexible scaling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automated high availability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costs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914400" y="3978360"/>
            <a:ext cx="3656880" cy="26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9066240" y="2194560"/>
            <a:ext cx="2180160" cy="209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Start from vision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005840" y="1920240"/>
            <a:ext cx="914580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 computer on every desk and in every home running Microsoft software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Bill Gates 1980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Every startup, application should start from a vision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Our vision: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 any book or article into audio and translate it to other languages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8892720" y="2949120"/>
            <a:ext cx="2628000" cy="262800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1079640" y="3802320"/>
            <a:ext cx="722304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Amazon  polly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8503920" y="2377440"/>
            <a:ext cx="2856600" cy="285660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983520" y="2011680"/>
            <a:ext cx="505080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Turn text into lifelike speech using deep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88720" y="3200400"/>
            <a:ext cx="507204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NATURAL SOUNDING VOICES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STORE &amp; REDISTRIBUTE SPEECH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REAL-TIME STREAMING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CUSTOMIZE &amp; CONTROL SPEECH OUTPUT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LOW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Amazon S3 storage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188720" y="1920240"/>
            <a:ext cx="78303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Object storage built to store and retrieve any amount of data from anywhere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391400" y="2588760"/>
            <a:ext cx="5955840" cy="223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Unmatched durability, availability and scalability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* comprehensive security and compliance capabilities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* query in place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* flexible management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* most supported by partners, vendors and AWS services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* easy, flexible data transfer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1463040" y="4663440"/>
            <a:ext cx="3526560" cy="15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backup and recovery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*data archiving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data lake and big data analytics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hybrid cloud storage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cloud native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* disaster recovery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1" name="" descr=""/>
          <p:cNvPicPr/>
          <p:nvPr/>
        </p:nvPicPr>
        <p:blipFill>
          <a:blip r:embed="rId2"/>
          <a:stretch/>
        </p:blipFill>
        <p:spPr>
          <a:xfrm>
            <a:off x="7863840" y="3246120"/>
            <a:ext cx="3044160" cy="95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Dynamo db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8750880" y="2779920"/>
            <a:ext cx="3044160" cy="105984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822960" y="2468880"/>
            <a:ext cx="8129160" cy="266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Amazon DynamoDB is a nonrelational database that delivers reliable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 at any scale.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a new table for your application and let DynamoDB handle the rest.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 AT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FULLY MANAGED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ENTERPRISE-READY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lambda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8647200" y="2429280"/>
            <a:ext cx="2142000" cy="214200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1001880" y="2560320"/>
            <a:ext cx="7449480" cy="18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 code without thinking about servers. Pay only for the compute time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you consume.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 SERVERS TO MANAGE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CONTINUOUS SCALING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SUBSECOND METERING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Api gateway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005840" y="2286000"/>
            <a:ext cx="6964920" cy="352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Create, maintain, and secure APIs at any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 API that acts as a “front door” for applications to access data,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business logic, or functionality from your back-end servicesand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amount of data transferred out.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LOW COST AND EFFICIENT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PERFORMANCE AT ANY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EASILY MONITOR API ACTIVITY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STREAMLINE API DEVELOPMENT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FLEXIBLE SECURITY CONTROLS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RUN YOUR APIS WITHOUT SERVERS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CREATE RESTFUL API ENDPOINTS FOR EXISTING SERVICES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9144000" y="2429280"/>
            <a:ext cx="2142000" cy="214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Sns component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8503920" y="2350080"/>
            <a:ext cx="3044160" cy="304416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1091160" y="2103120"/>
            <a:ext cx="7396200" cy="51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Decouple and scale microservices, distributed systems, and serverless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371600" y="3566160"/>
            <a:ext cx="7054920" cy="137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With SNS, you can use topics to decouple message publishers from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subscribers, fan-out messages to multiple recipients at once,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eliminate polling in your applications.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SNS supports a variety of subscription types, allowing you to push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messages directly to Amazon Simple Queue Service (SQS) queues,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AWS Lambda functions, and HTTP endpoints.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Aws translate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8138160" y="2892240"/>
            <a:ext cx="3466080" cy="131328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1280160" y="2377440"/>
            <a:ext cx="44121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Natural and accurate language translation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1463040" y="3474720"/>
            <a:ext cx="4997520" cy="94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neural machine translation service that delivers: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fast,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high-quality,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and affordable language translation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1463040" y="5029200"/>
            <a:ext cx="4309920" cy="116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Highly Accurate &amp; Continuously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Easy to Integrate into Your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Scalable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agenda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text to speech</a:t>
            </a: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architecture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1"/>
          <a:stretch/>
        </p:blipFill>
        <p:spPr>
          <a:xfrm>
            <a:off x="1737360" y="1554480"/>
            <a:ext cx="7881480" cy="530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70880" y="306360"/>
            <a:ext cx="1139904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2911680" y="1895040"/>
            <a:ext cx="6253920" cy="37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48640" y="182880"/>
            <a:ext cx="10972080" cy="596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188720" y="2158560"/>
            <a:ext cx="7255800" cy="395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 time translator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Convert real time audio into another language audio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Could be a very good fit to IoT: smart headset, smartphone app,etc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Amazon Transcribe is an automatic speech recognition (ASR) service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that makes it easy for developers to add speech-to-text capability 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their applications.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Key Features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Easy-to-Read Transcriptions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Recognize Multiple Speakers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Channel Identification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8412480" y="2468880"/>
            <a:ext cx="3620160" cy="19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review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Why you should learn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1005840" y="1920240"/>
            <a:ext cx="7680960" cy="3958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It is the best option for creating a startup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Perfect suited to test new ideas/solutions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It is already happening better embrace change than resist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Costs – pay per usage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Focus on your business and reuse existing services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Access to services that would be almost impossible to create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Evolve along with the Cloud provider with minimal or no effort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Because probably the cloud providers support your programming language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686800" y="1920240"/>
            <a:ext cx="3044880" cy="304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" descr=""/>
          <p:cNvPicPr/>
          <p:nvPr/>
        </p:nvPicPr>
        <p:blipFill>
          <a:blip r:embed="rId1"/>
          <a:stretch/>
        </p:blipFill>
        <p:spPr>
          <a:xfrm>
            <a:off x="2748600" y="1823040"/>
            <a:ext cx="6685560" cy="319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206880" y="1434240"/>
            <a:ext cx="7420680" cy="15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7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 Narrow"/>
                <a:ea typeface="Arial Narrow"/>
              </a:rPr>
              <a:t>THANK YOU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5590080" y="3533040"/>
            <a:ext cx="5037480" cy="44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 cap="all">
                <a:solidFill>
                  <a:srgbClr val="df411c"/>
                </a:solidFill>
                <a:latin typeface="Arial Narrow"/>
                <a:ea typeface="Arial"/>
              </a:rPr>
              <a:t>MIHAI STANGACIU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590080" y="4888440"/>
            <a:ext cx="5019480" cy="28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Mihai.Stangaciu@endava.com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590080" y="3981600"/>
            <a:ext cx="5037480" cy="2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en-US" sz="1600" spc="-1" strike="noStrike" cap="all">
                <a:solidFill>
                  <a:srgbClr val="000000"/>
                </a:solidFill>
                <a:latin typeface="Arial Narrow"/>
                <a:ea typeface="Arial"/>
              </a:rPr>
              <a:t>DEVELOPMENT LEAD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Distributed systems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369080" y="2322000"/>
            <a:ext cx="5854680" cy="343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Sharing of tasks by different computers which may be in different parts of the globe.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Distributed systems made possible what Cloud is today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Performance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Reliability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Synchronization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721280" y="2176560"/>
            <a:ext cx="4228560" cy="331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914400" y="1920240"/>
            <a:ext cx="875592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Simply put, cloud computing is the delivery of computing services—servers, storage,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databases, networking, software, analytics, intelligence and more—over the Internet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Types of Cloud Computing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Public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Private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Hybrid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Types of Cloud Services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Infrastructure as a service (IaaS)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Platform as a service (PaaS)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Serverless computing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Software as a service (SaaS)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8075160" y="2657160"/>
            <a:ext cx="3809160" cy="285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Why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005840" y="2011680"/>
            <a:ext cx="6400440" cy="438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Recovery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Competitive edge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latin typeface="Arial"/>
              </a:rPr>
              <a:t>Amazon perspective about why using Cloud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Trade capital expense for variable expense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Benefit from massive economies of scale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Stop guessing capacity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Increase speed and agility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Stop spending money on running and maintaining data centers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Go global in minutes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7323120" y="2377440"/>
            <a:ext cx="4434480" cy="220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Where is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097280" y="1737360"/>
            <a:ext cx="3044520" cy="1142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4702320" y="2511360"/>
            <a:ext cx="2704320" cy="16948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8321040" y="1654920"/>
            <a:ext cx="2276640" cy="136224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4353480" y="4584240"/>
            <a:ext cx="2961720" cy="154224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tretch/>
        </p:blipFill>
        <p:spPr>
          <a:xfrm>
            <a:off x="8138160" y="3840480"/>
            <a:ext cx="2552040" cy="178992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6"/>
          <a:stretch/>
        </p:blipFill>
        <p:spPr>
          <a:xfrm>
            <a:off x="847080" y="3237120"/>
            <a:ext cx="2456640" cy="293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openshift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210680" y="16020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b="1" lang="en-US" sz="3600" spc="-1" strike="noStrike" cap="all">
                <a:solidFill>
                  <a:srgbClr val="db212e"/>
                </a:solidFill>
                <a:latin typeface="Arial Narrow"/>
                <a:ea typeface="Arial Narrow"/>
              </a:rPr>
              <a:t>Openshift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2" name="Shape 168" descr=""/>
          <p:cNvPicPr/>
          <p:nvPr/>
        </p:nvPicPr>
        <p:blipFill>
          <a:blip r:embed="rId1"/>
          <a:stretch/>
        </p:blipFill>
        <p:spPr>
          <a:xfrm>
            <a:off x="303480" y="2330640"/>
            <a:ext cx="2818440" cy="2514240"/>
          </a:xfrm>
          <a:prstGeom prst="rect">
            <a:avLst/>
          </a:prstGeom>
          <a:ln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3303720" y="320292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Arial Narrow"/>
                <a:ea typeface="Arial Narrow"/>
              </a:rPr>
              <a:t>+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204" name="Shape 170" descr=""/>
          <p:cNvPicPr/>
          <p:nvPr/>
        </p:nvPicPr>
        <p:blipFill>
          <a:blip r:embed="rId2"/>
          <a:stretch/>
        </p:blipFill>
        <p:spPr>
          <a:xfrm>
            <a:off x="4120920" y="2523600"/>
            <a:ext cx="3938760" cy="203796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8217360" y="3157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Arial Narrow"/>
                <a:ea typeface="Arial Narrow"/>
              </a:rPr>
              <a:t>=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206" name="Shape 172" descr=""/>
          <p:cNvPicPr/>
          <p:nvPr/>
        </p:nvPicPr>
        <p:blipFill>
          <a:blip r:embed="rId3"/>
          <a:stretch/>
        </p:blipFill>
        <p:spPr>
          <a:xfrm>
            <a:off x="9346320" y="2503440"/>
            <a:ext cx="1977480" cy="211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Openshift advantages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70880" y="306360"/>
            <a:ext cx="11399040" cy="102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3" name="Shape 172" descr=""/>
          <p:cNvPicPr/>
          <p:nvPr/>
        </p:nvPicPr>
        <p:blipFill>
          <a:blip r:embed="rId1"/>
          <a:stretch/>
        </p:blipFill>
        <p:spPr>
          <a:xfrm>
            <a:off x="4090680" y="1816920"/>
            <a:ext cx="4008600" cy="409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703</TotalTime>
  <Application>LibreOffice/6.0.3.2$Linux_X86_64 LibreOffice_project/00m0$Build-2</Application>
  <Words>98</Words>
  <Paragraphs>34</Paragraphs>
  <Company>Endava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2017-02-27T09:06:14Z</dcterms:created>
  <dc:creator>Ana Maria Scridon</dc:creator>
  <dc:description/>
  <dc:language>en-US</dc:language>
  <cp:lastModifiedBy/>
  <cp:lastPrinted>2015-07-09T12:46:33Z</cp:lastPrinted>
  <dcterms:modified xsi:type="dcterms:W3CDTF">2018-10-11T23:25:55Z</dcterms:modified>
  <cp:revision>142</cp:revision>
  <dc:subject/>
  <dc:title>Presentation title use colour for keywords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Endava</vt:lpwstr>
  </property>
  <property fmtid="{D5CDD505-2E9C-101B-9397-08002B2CF9AE}" pid="4" name="ContentTypeId">
    <vt:lpwstr>0x01010053FBAAD7C9E6E745B7FEE6CC7DC24E33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3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</vt:i4>
  </property>
  <property fmtid="{D5CDD505-2E9C-101B-9397-08002B2CF9AE}" pid="14" name="_dlc_DocIdItemGuid">
    <vt:lpwstr>b31bafd3-3c2c-442e-bbbb-25765d6fab2c</vt:lpwstr>
  </property>
</Properties>
</file>